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Thin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Source Code Pro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Thin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Thin-bold.fntdata"/><Relationship Id="rId18" Type="http://schemas.openxmlformats.org/officeDocument/2006/relationships/font" Target="fonts/RobotoTh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1fdd9e9ae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1fdd9e9a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29c340a1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29c340a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0665ffb14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0665ffb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0665ffb1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40665ffb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1fdd9e9ae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1fdd9e9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1fdd9e9ae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1fdd9e9a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Mateusz Stefanowicz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78400" y="3821075"/>
            <a:ext cx="8415300" cy="13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Digital experience designer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Bachelor in Software Engineering</a:t>
            </a:r>
            <a:br>
              <a:rPr lang="en" sz="3100"/>
            </a:br>
            <a:r>
              <a:rPr lang="en" sz="3100"/>
              <a:t>Software Developer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Software Architect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r>
              <a:rPr lang="en"/>
              <a:t> stories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54200" y="995550"/>
            <a:ext cx="2660400" cy="23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12A4C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“Jirutos is </a:t>
            </a:r>
            <a:r>
              <a:rPr lang="en" sz="1350">
                <a:solidFill>
                  <a:srgbClr val="412A4C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perfect</a:t>
            </a:r>
            <a:r>
              <a:rPr lang="en" sz="1350">
                <a:solidFill>
                  <a:srgbClr val="412A4C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 for me, because at the end of the day, I can say how much time I spent on each task.”</a:t>
            </a:r>
            <a:endParaRPr sz="1350">
              <a:solidFill>
                <a:srgbClr val="412A4C"/>
              </a:solidFill>
              <a:highlight>
                <a:srgbClr val="FCE5D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4260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— Selena Williams, Project Manager</a:t>
            </a:r>
            <a:endParaRPr sz="1150">
              <a:solidFill>
                <a:srgbClr val="564260"/>
              </a:solidFill>
              <a:highlight>
                <a:srgbClr val="FCE5D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85425" y="995550"/>
            <a:ext cx="2660400" cy="23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12A4C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“Mateusz it’s really good idea.You can sell it.”</a:t>
            </a:r>
            <a:endParaRPr sz="1350">
              <a:solidFill>
                <a:srgbClr val="412A4C"/>
              </a:solidFill>
              <a:highlight>
                <a:srgbClr val="FCE5D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4260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— Maciej H, Academic Teacher</a:t>
            </a:r>
            <a:endParaRPr sz="1150">
              <a:solidFill>
                <a:srgbClr val="564260"/>
              </a:solidFill>
              <a:highlight>
                <a:srgbClr val="FCE5D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6045375" y="966775"/>
            <a:ext cx="2660400" cy="3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412A4C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“In my opinion, the ideal time tracking software should be very easy to use, customizable and produce the final invoice using a user-provided template.I tried dozens of similar tools before deciding to use</a:t>
            </a:r>
            <a:r>
              <a:rPr lang="en" sz="1250">
                <a:solidFill>
                  <a:srgbClr val="412A4C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 Jirutos</a:t>
            </a:r>
            <a:r>
              <a:rPr lang="en" sz="1250">
                <a:solidFill>
                  <a:srgbClr val="412A4C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. Only it matched all of our requirements.’’</a:t>
            </a:r>
            <a:endParaRPr sz="1250">
              <a:solidFill>
                <a:srgbClr val="412A4C"/>
              </a:solidFill>
              <a:highlight>
                <a:srgbClr val="FCE5D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4260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— Daniel Gehriger, Software Engineer</a:t>
            </a:r>
            <a:endParaRPr sz="1050">
              <a:solidFill>
                <a:srgbClr val="564260"/>
              </a:solidFill>
              <a:highlight>
                <a:srgbClr val="FCE5D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269925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Mateusz</a:t>
            </a:r>
            <a:r>
              <a:rPr b="1" lang="en" sz="1400"/>
              <a:t> Stefanowicz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www.example.com</a:t>
            </a:r>
            <a:br>
              <a:rPr lang="en" sz="1400"/>
            </a:br>
            <a:br>
              <a:rPr lang="en" sz="1400"/>
            </a:br>
            <a:r>
              <a:rPr lang="en" sz="1400"/>
              <a:t>Bank account No.</a:t>
            </a:r>
            <a:br>
              <a:rPr lang="en" sz="1400"/>
            </a:br>
            <a:r>
              <a:rPr lang="en" sz="1400"/>
              <a:t>36 1020 1260 0000 0001 2013 26271</a:t>
            </a:r>
            <a:endParaRPr sz="1400"/>
          </a:p>
        </p:txBody>
      </p:sp>
      <p:pic>
        <p:nvPicPr>
          <p:cNvPr descr="Upward shot of Golden Gate Bridge against blue sky" id="135" name="Google Shape;135;p23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4"/>
          <p:cNvGrpSpPr/>
          <p:nvPr/>
        </p:nvGrpSpPr>
        <p:grpSpPr>
          <a:xfrm>
            <a:off x="708491" y="56675"/>
            <a:ext cx="2399432" cy="3114777"/>
            <a:chOff x="1118224" y="283725"/>
            <a:chExt cx="2090826" cy="4076400"/>
          </a:xfrm>
        </p:grpSpPr>
        <p:sp>
          <p:nvSpPr>
            <p:cNvPr id="141" name="Google Shape;141;p24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Platinum</a:t>
              </a:r>
              <a:endParaRPr sz="13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45</a:t>
              </a:r>
              <a:r>
                <a:rPr lang="en" sz="4100">
                  <a:solidFill>
                    <a:srgbClr val="1D7E74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1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" name="Google Shape;145;p24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45% of shares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Signature of pony from Bronks author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Private pony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Month subscription for JiruTos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" name="Google Shape;147;p24"/>
          <p:cNvGrpSpPr/>
          <p:nvPr/>
        </p:nvGrpSpPr>
        <p:grpSpPr>
          <a:xfrm>
            <a:off x="3168078" y="56673"/>
            <a:ext cx="2399432" cy="3114777"/>
            <a:chOff x="1118224" y="283725"/>
            <a:chExt cx="2090826" cy="4076400"/>
          </a:xfrm>
        </p:grpSpPr>
        <p:sp>
          <p:nvSpPr>
            <p:cNvPr id="148" name="Google Shape;148;p24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Gold</a:t>
              </a:r>
              <a:endParaRPr sz="13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36</a:t>
              </a:r>
              <a:r>
                <a:rPr lang="en" sz="4100">
                  <a:solidFill>
                    <a:srgbClr val="1D7E74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1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" name="Google Shape;152;p24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36% of shares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Smile of CEO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 students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Cup of </a:t>
              </a: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coffee in snap of fingers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" name="Google Shape;154;p24"/>
          <p:cNvGrpSpPr/>
          <p:nvPr/>
        </p:nvGrpSpPr>
        <p:grpSpPr>
          <a:xfrm>
            <a:off x="5627646" y="56673"/>
            <a:ext cx="2399432" cy="3114777"/>
            <a:chOff x="1118224" y="283725"/>
            <a:chExt cx="2090826" cy="4076400"/>
          </a:xfrm>
        </p:grpSpPr>
        <p:sp>
          <p:nvSpPr>
            <p:cNvPr id="155" name="Google Shape;155;p24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Coal</a:t>
              </a:r>
              <a:endParaRPr sz="13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1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19</a:t>
              </a:r>
              <a:r>
                <a:rPr lang="en" sz="4100">
                  <a:solidFill>
                    <a:srgbClr val="1D7E74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41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24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19% of shares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 kg of sugar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 toned of coal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Month </a:t>
              </a: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supply of firewood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1" name="Google Shape;161;p24"/>
          <p:cNvSpPr/>
          <p:nvPr/>
        </p:nvSpPr>
        <p:spPr>
          <a:xfrm>
            <a:off x="708490" y="1539388"/>
            <a:ext cx="2082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36 363 USD </a:t>
            </a:r>
            <a:endParaRPr sz="13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3196538" y="1539388"/>
            <a:ext cx="2082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12 345 USB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5627577" y="1539388"/>
            <a:ext cx="20829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7 777 USB-C</a:t>
            </a:r>
            <a:endParaRPr sz="12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4" name="Google Shape;164;p24"/>
          <p:cNvSpPr txBox="1"/>
          <p:nvPr>
            <p:ph idx="4294967295" type="body"/>
          </p:nvPr>
        </p:nvSpPr>
        <p:spPr>
          <a:xfrm>
            <a:off x="708500" y="3171450"/>
            <a:ext cx="7242900" cy="19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56 432 </a:t>
            </a:r>
            <a:r>
              <a:rPr lang="en" sz="1700"/>
              <a:t>USD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Marketing - 16 432 USD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Cost of lawyers - 20 000 USD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Army of students - 20</a:t>
            </a:r>
            <a:r>
              <a:rPr lang="en" sz="1700"/>
              <a:t> 000 USD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5" name="Google Shape;165;p24"/>
          <p:cNvSpPr txBox="1"/>
          <p:nvPr>
            <p:ph idx="4294967295" type="body"/>
          </p:nvPr>
        </p:nvSpPr>
        <p:spPr>
          <a:xfrm>
            <a:off x="5279450" y="2955900"/>
            <a:ext cx="4142700" cy="21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412A4C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1250">
                <a:solidFill>
                  <a:srgbClr val="412A4C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August: This is one of the particularly dangerous months to invest. Other dangerous months are July, January, September, April, November, May, March, June, December, October and February.”</a:t>
            </a:r>
            <a:br>
              <a:rPr lang="en" sz="1250">
                <a:solidFill>
                  <a:srgbClr val="412A4C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564260"/>
                </a:solidFill>
                <a:highlight>
                  <a:srgbClr val="FCE5D8"/>
                </a:highlight>
                <a:latin typeface="Arial"/>
                <a:ea typeface="Arial"/>
                <a:cs typeface="Arial"/>
                <a:sym typeface="Arial"/>
              </a:rPr>
              <a:t> — Mark Twain</a:t>
            </a:r>
            <a:endParaRPr sz="1250">
              <a:solidFill>
                <a:srgbClr val="412A4C"/>
              </a:solidFill>
              <a:highlight>
                <a:srgbClr val="FCE5D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64260"/>
              </a:solidFill>
              <a:highlight>
                <a:srgbClr val="FCE5D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30291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 amt="37000"/>
          </a:blip>
          <a:srcRect b="0" l="0" r="0" t="9198"/>
          <a:stretch/>
        </p:blipFill>
        <p:spPr>
          <a:xfrm>
            <a:off x="5235225" y="-176400"/>
            <a:ext cx="3908776" cy="53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61875" y="2379300"/>
            <a:ext cx="1056600" cy="110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25225" y="262890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1932950" y="1630325"/>
            <a:ext cx="2639100" cy="261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572875" y="2571750"/>
            <a:ext cx="3468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4888326" y="21473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4888325" y="2571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6711196" y="1918365"/>
            <a:ext cx="1965300" cy="196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6833600" y="2290200"/>
            <a:ext cx="17205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 JS, C#, ReactJS, MongoDB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372500"/>
            <a:ext cx="2235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project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468825"/>
            <a:ext cx="85206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Jirutos </a:t>
            </a:r>
            <a:r>
              <a:rPr lang="en" sz="1700"/>
              <a:t>is built with one job in mind – tracking time.</a:t>
            </a:r>
            <a:br>
              <a:rPr lang="en" sz="1700"/>
            </a:br>
            <a:r>
              <a:rPr lang="en" sz="1700"/>
              <a:t>With unlimited projects, tasks, clients, and team members.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You can: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lead small or large teams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run profitable projects from start to finish.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organize your projects,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track your time,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analyze them with reports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invoices all in one place.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450" y="-16525"/>
            <a:ext cx="1511550" cy="15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618200"/>
            <a:ext cx="25698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</a:t>
            </a:r>
            <a:r>
              <a:rPr lang="en"/>
              <a:t>ery simple tool which helps you understand how much time you have dedicated to a task. </a:t>
            </a:r>
            <a:br>
              <a:rPr lang="en"/>
            </a:br>
            <a:r>
              <a:rPr lang="en"/>
              <a:t>You can </a:t>
            </a:r>
            <a:r>
              <a:rPr lang="en"/>
              <a:t>better understand how your time is allocated in certain activities</a:t>
            </a:r>
            <a:r>
              <a:rPr lang="en"/>
              <a:t>.</a:t>
            </a:r>
            <a:br>
              <a:rPr lang="en"/>
            </a:br>
            <a:r>
              <a:rPr lang="en"/>
              <a:t>Very useful to show clients or management how much time and resources were     really needed for each project. </a:t>
            </a:r>
            <a:endParaRPr/>
          </a:p>
        </p:txBody>
      </p:sp>
      <p:pic>
        <p:nvPicPr>
          <p:cNvPr descr="Open Chromebook laptop computer"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975" y="363575"/>
            <a:ext cx="7121275" cy="4416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98" name="Google Shape;98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575" y="736375"/>
            <a:ext cx="5356550" cy="313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3663"/>
            <a:ext cx="1505525" cy="1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</a:t>
            </a:r>
            <a:r>
              <a:rPr lang="en"/>
              <a:t>Application</a:t>
            </a:r>
            <a:r>
              <a:rPr lang="en"/>
              <a:t> samples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350"/>
            <a:ext cx="9143999" cy="344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583"/>
            <a:ext cx="9144000" cy="420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375"/>
            <a:ext cx="9143998" cy="414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